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7"/>
  </p:handoutMasterIdLst>
  <p:sldIdLst>
    <p:sldId id="256" r:id="rId4"/>
    <p:sldId id="352" r:id="rId5"/>
    <p:sldId id="351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34" r:id="rId33"/>
    <p:sldId id="315" r:id="rId34"/>
    <p:sldId id="335" r:id="rId35"/>
    <p:sldId id="336" r:id="rId36"/>
    <p:sldId id="337" r:id="rId37"/>
    <p:sldId id="338" r:id="rId38"/>
    <p:sldId id="339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3" r:id="rId54"/>
    <p:sldId id="347" r:id="rId55"/>
    <p:sldId id="348" r:id="rId5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=""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=""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=""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=""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578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647701" y="5796838"/>
            <a:ext cx="520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http</a:t>
            </a:r>
            <a:r>
              <a:rPr lang="en-US" altLang="ko-KR" sz="1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://www.kharwal.com</a:t>
            </a:r>
            <a:endParaRPr lang="ko-KR" altLang="en-US" sz="1400" dirty="0">
              <a:latin typeface="Adobe Fan Heiti Std B" panose="020B0700000000000000" pitchFamily="34" charset="-128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314624"/>
            <a:ext cx="52006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Arvind Kharwal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1026" name="Picture 2" descr="Image result for python programm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00" y="2664431"/>
            <a:ext cx="1944839" cy="22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7" y="984113"/>
            <a:ext cx="3809732" cy="91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442273" y="1024490"/>
            <a:ext cx="296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Part- </a:t>
            </a:r>
            <a:r>
              <a:rPr lang="en-US" sz="48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03</a:t>
            </a:r>
            <a:endParaRPr lang="en-IN" sz="4800" b="1" dirty="0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17498" cy="6074170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</a:t>
            </a:r>
            <a:r>
              <a:rPr lang="en-IN" sz="3200" b="1" dirty="0" err="1"/>
              <a:t>color</a:t>
            </a:r>
            <a:r>
              <a:rPr lang="en-IN" sz="3200" b="1" dirty="0"/>
              <a:t> </a:t>
            </a:r>
            <a:r>
              <a:rPr lang="en-IN" sz="3200" b="1" dirty="0" smtClean="0"/>
              <a:t>abbreviations:</a:t>
            </a:r>
          </a:p>
          <a:p>
            <a:pPr algn="l"/>
            <a:endParaRPr lang="en-IN" sz="3200" b="1" dirty="0" smtClean="0">
              <a:solidFill>
                <a:srgbClr val="00B0F0"/>
              </a:solidFill>
            </a:endParaRPr>
          </a:p>
          <a:p>
            <a:pPr algn="l"/>
            <a:r>
              <a:rPr lang="en-IN" sz="3200" b="1" dirty="0" err="1" smtClean="0">
                <a:solidFill>
                  <a:srgbClr val="00B0F0"/>
                </a:solidFill>
              </a:rPr>
              <a:t>color</a:t>
            </a:r>
            <a:r>
              <a:rPr lang="en-IN" sz="3200" b="1" dirty="0" smtClean="0">
                <a:solidFill>
                  <a:srgbClr val="00B0F0"/>
                </a:solidFill>
              </a:rPr>
              <a:t> </a:t>
            </a:r>
            <a:r>
              <a:rPr lang="en-IN" sz="3200" b="1" dirty="0">
                <a:solidFill>
                  <a:srgbClr val="00B0F0"/>
                </a:solidFill>
              </a:rPr>
              <a:t>='&lt;</a:t>
            </a:r>
            <a:r>
              <a:rPr lang="en-IN" sz="3200" b="1" dirty="0" err="1">
                <a:solidFill>
                  <a:srgbClr val="00B0F0"/>
                </a:solidFill>
              </a:rPr>
              <a:t>color</a:t>
            </a:r>
            <a:r>
              <a:rPr lang="en-IN" sz="3200" b="1" dirty="0">
                <a:solidFill>
                  <a:srgbClr val="00B0F0"/>
                </a:solidFill>
              </a:rPr>
              <a:t> abbreviation&gt;'	</a:t>
            </a:r>
            <a:r>
              <a:rPr lang="en-IN" sz="3200" b="1" dirty="0" smtClean="0">
                <a:solidFill>
                  <a:srgbClr val="00B0F0"/>
                </a:solidFill>
              </a:rPr>
              <a:t>	</a:t>
            </a:r>
            <a:r>
              <a:rPr lang="en-IN" sz="3200" b="1" dirty="0" err="1" smtClean="0">
                <a:solidFill>
                  <a:srgbClr val="00B0F0"/>
                </a:solidFill>
              </a:rPr>
              <a:t>Color</a:t>
            </a:r>
            <a:r>
              <a:rPr lang="en-IN" sz="3200" b="1" dirty="0" smtClean="0">
                <a:solidFill>
                  <a:srgbClr val="00B0F0"/>
                </a:solidFill>
              </a:rPr>
              <a:t> </a:t>
            </a:r>
            <a:r>
              <a:rPr lang="en-IN" sz="3200" b="1" dirty="0">
                <a:solidFill>
                  <a:srgbClr val="00B0F0"/>
                </a:solidFill>
              </a:rPr>
              <a:t>Name</a:t>
            </a:r>
          </a:p>
          <a:p>
            <a:pPr algn="l"/>
            <a:r>
              <a:rPr lang="en-IN" sz="3200" dirty="0"/>
              <a:t>'b'								blue</a:t>
            </a:r>
          </a:p>
          <a:p>
            <a:pPr algn="l"/>
            <a:r>
              <a:rPr lang="en-IN" sz="3200" dirty="0"/>
              <a:t>'c'								cyan</a:t>
            </a:r>
          </a:p>
          <a:p>
            <a:pPr algn="l"/>
            <a:r>
              <a:rPr lang="en-IN" sz="3200" dirty="0"/>
              <a:t>'g'								green</a:t>
            </a:r>
          </a:p>
          <a:p>
            <a:pPr algn="l"/>
            <a:r>
              <a:rPr lang="en-IN" sz="3200" dirty="0"/>
              <a:t>'k'								black</a:t>
            </a:r>
          </a:p>
          <a:p>
            <a:pPr algn="l"/>
            <a:r>
              <a:rPr lang="en-IN" sz="3200" dirty="0"/>
              <a:t>'m'								magenta</a:t>
            </a:r>
          </a:p>
          <a:p>
            <a:pPr algn="l"/>
            <a:r>
              <a:rPr lang="en-IN" sz="3200" dirty="0"/>
              <a:t>'r'								red</a:t>
            </a:r>
          </a:p>
          <a:p>
            <a:pPr algn="l"/>
            <a:r>
              <a:rPr lang="en-IN" sz="3200" dirty="0"/>
              <a:t>'w'								white</a:t>
            </a:r>
          </a:p>
          <a:p>
            <a:pPr algn="l"/>
            <a:r>
              <a:rPr lang="en-IN" sz="3200" dirty="0"/>
              <a:t>'y'								yellow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48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296885"/>
          </a:xfrm>
        </p:spPr>
        <p:txBody>
          <a:bodyPr/>
          <a:lstStyle/>
          <a:p>
            <a:pPr algn="l"/>
            <a:r>
              <a:rPr lang="en-IN" sz="3200" dirty="0" err="1"/>
              <a:t>Colors</a:t>
            </a:r>
            <a:r>
              <a:rPr lang="en-IN" sz="3200" dirty="0"/>
              <a:t> can also be specified in hexadecimal form surrounded by quotation marks like '#FF69B4' or in RGBA (red, green, blue, opacity) </a:t>
            </a:r>
            <a:r>
              <a:rPr lang="en-IN" sz="3200" dirty="0" err="1"/>
              <a:t>color</a:t>
            </a:r>
            <a:r>
              <a:rPr lang="en-IN" sz="3200" dirty="0"/>
              <a:t> surrounded by parenthesis like (255,182,193,0.5).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color</a:t>
            </a:r>
            <a:r>
              <a:rPr lang="en-IN" sz="3200" dirty="0"/>
              <a:t> ='&lt;</a:t>
            </a:r>
            <a:r>
              <a:rPr lang="en-IN" sz="3200" dirty="0" err="1"/>
              <a:t>color</a:t>
            </a:r>
            <a:r>
              <a:rPr lang="en-IN" sz="3200" dirty="0"/>
              <a:t> abbreviation&gt;'		</a:t>
            </a:r>
            <a:r>
              <a:rPr lang="en-IN" sz="3200" dirty="0" smtClean="0"/>
              <a:t>	</a:t>
            </a:r>
            <a:r>
              <a:rPr lang="en-IN" sz="3200" dirty="0" err="1" smtClean="0"/>
              <a:t>Color</a:t>
            </a:r>
            <a:r>
              <a:rPr lang="en-IN" sz="3200" dirty="0" smtClean="0"/>
              <a:t> </a:t>
            </a:r>
            <a:r>
              <a:rPr lang="en-IN" sz="3200" dirty="0"/>
              <a:t>Format</a:t>
            </a:r>
          </a:p>
          <a:p>
            <a:pPr algn="l"/>
            <a:r>
              <a:rPr lang="en-IN" sz="3200" dirty="0"/>
              <a:t>'#FF69B4'							hexadecimal</a:t>
            </a:r>
          </a:p>
          <a:p>
            <a:pPr algn="l"/>
            <a:r>
              <a:rPr lang="en-IN" sz="3200" dirty="0"/>
              <a:t>(255,182,193,0.5)					RGBA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0" y="41935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328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alpha </a:t>
            </a:r>
            <a:r>
              <a:rPr lang="en-IN" sz="3200" b="1" dirty="0" smtClean="0"/>
              <a:t>values (opacity):</a:t>
            </a:r>
            <a:r>
              <a:rPr lang="en-IN" sz="3200" dirty="0" smtClean="0"/>
              <a:t> any </a:t>
            </a:r>
            <a:r>
              <a:rPr lang="en-IN" sz="3200" dirty="0"/>
              <a:t>alpha value between 0.0 and 1.0 is </a:t>
            </a:r>
            <a:r>
              <a:rPr lang="en-IN" sz="3200" dirty="0" smtClean="0"/>
              <a:t>possible.</a:t>
            </a:r>
            <a:endParaRPr lang="en-IN" sz="3200" dirty="0"/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alpha = &lt;float or </a:t>
            </a:r>
            <a:r>
              <a:rPr lang="en-IN" sz="3200" b="1" dirty="0" err="1">
                <a:solidFill>
                  <a:srgbClr val="00B0F0"/>
                </a:solidFill>
              </a:rPr>
              <a:t>int</a:t>
            </a:r>
            <a:r>
              <a:rPr lang="en-IN" sz="3200" b="1" dirty="0">
                <a:solidFill>
                  <a:srgbClr val="00B0F0"/>
                </a:solidFill>
              </a:rPr>
              <a:t>&gt;		</a:t>
            </a:r>
            <a:r>
              <a:rPr lang="en-IN" sz="3200" b="1" dirty="0" smtClean="0">
                <a:solidFill>
                  <a:srgbClr val="00B0F0"/>
                </a:solidFill>
              </a:rPr>
              <a:t>	Opacity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0							transparent</a:t>
            </a:r>
          </a:p>
          <a:p>
            <a:pPr algn="l"/>
            <a:r>
              <a:rPr lang="en-IN" sz="3200" dirty="0"/>
              <a:t>0.5							half transparent</a:t>
            </a:r>
          </a:p>
          <a:p>
            <a:pPr algn="l"/>
            <a:r>
              <a:rPr lang="en-IN" sz="3200" dirty="0"/>
              <a:t>1.0							opaque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909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6138564"/>
          </a:xfrm>
        </p:spPr>
        <p:txBody>
          <a:bodyPr/>
          <a:lstStyle/>
          <a:p>
            <a:pPr algn="l"/>
            <a:r>
              <a:rPr lang="en-IN" sz="2800" b="1" dirty="0" smtClean="0"/>
              <a:t>List </a:t>
            </a:r>
            <a:r>
              <a:rPr lang="en-IN" sz="2800" b="1" dirty="0"/>
              <a:t>of maker </a:t>
            </a:r>
            <a:r>
              <a:rPr lang="en-IN" sz="2800" b="1" dirty="0" smtClean="0"/>
              <a:t>styles:</a:t>
            </a:r>
          </a:p>
          <a:p>
            <a:pPr algn="l"/>
            <a:endParaRPr lang="en-IN" sz="2800" b="1" dirty="0"/>
          </a:p>
          <a:p>
            <a:pPr algn="l"/>
            <a:r>
              <a:rPr lang="en-IN" sz="2800" b="1" dirty="0" smtClean="0">
                <a:solidFill>
                  <a:srgbClr val="00B0F0"/>
                </a:solidFill>
              </a:rPr>
              <a:t>marker</a:t>
            </a:r>
            <a:r>
              <a:rPr lang="en-IN" sz="2800" b="1" dirty="0">
                <a:solidFill>
                  <a:srgbClr val="00B0F0"/>
                </a:solidFill>
              </a:rPr>
              <a:t>='&lt;marker abbreviation&gt;'	</a:t>
            </a:r>
            <a:r>
              <a:rPr lang="en-IN" sz="2800" b="1" dirty="0" smtClean="0">
                <a:solidFill>
                  <a:srgbClr val="00B0F0"/>
                </a:solidFill>
              </a:rPr>
              <a:t>	Marker </a:t>
            </a:r>
            <a:r>
              <a:rPr lang="en-IN" sz="2800" b="1" dirty="0" smtClean="0">
                <a:solidFill>
                  <a:srgbClr val="00B0F0"/>
                </a:solidFill>
              </a:rPr>
              <a:t>Style</a:t>
            </a:r>
            <a:endParaRPr lang="en-IN" sz="2800" b="1" dirty="0">
              <a:solidFill>
                <a:srgbClr val="00B0F0"/>
              </a:solidFill>
            </a:endParaRPr>
          </a:p>
          <a:p>
            <a:pPr algn="l"/>
            <a:r>
              <a:rPr lang="en-IN" sz="2800" dirty="0"/>
              <a:t>'.'							</a:t>
            </a:r>
            <a:r>
              <a:rPr lang="en-IN" sz="2800" dirty="0" smtClean="0"/>
              <a:t>point</a:t>
            </a:r>
            <a:endParaRPr lang="en-IN" sz="2800" dirty="0"/>
          </a:p>
          <a:p>
            <a:pPr algn="l"/>
            <a:r>
              <a:rPr lang="en-IN" sz="2800" dirty="0"/>
              <a:t>','							</a:t>
            </a:r>
            <a:r>
              <a:rPr lang="en-IN" sz="2800" dirty="0" smtClean="0"/>
              <a:t>one </a:t>
            </a:r>
            <a:r>
              <a:rPr lang="en-IN" sz="2800" dirty="0"/>
              <a:t>pixel</a:t>
            </a:r>
          </a:p>
          <a:p>
            <a:pPr algn="l"/>
            <a:r>
              <a:rPr lang="en-IN" sz="2800" dirty="0"/>
              <a:t>'o'	</a:t>
            </a:r>
            <a:r>
              <a:rPr lang="en-IN" sz="2800" dirty="0" smtClean="0"/>
              <a:t>						circle</a:t>
            </a:r>
            <a:endParaRPr lang="en-IN" sz="2800" dirty="0"/>
          </a:p>
          <a:p>
            <a:pPr algn="l"/>
            <a:r>
              <a:rPr lang="en-IN" sz="2800" dirty="0"/>
              <a:t>'v'	</a:t>
            </a:r>
            <a:r>
              <a:rPr lang="en-IN" sz="2800" dirty="0" smtClean="0"/>
              <a:t>						</a:t>
            </a:r>
            <a:r>
              <a:rPr lang="en-IN" sz="2800" dirty="0" err="1" smtClean="0"/>
              <a:t>triangle_down</a:t>
            </a:r>
            <a:endParaRPr lang="en-IN" sz="2800" dirty="0"/>
          </a:p>
          <a:p>
            <a:pPr algn="l"/>
            <a:r>
              <a:rPr lang="en-IN" sz="2800" dirty="0"/>
              <a:t>'^'	</a:t>
            </a:r>
            <a:r>
              <a:rPr lang="en-IN" sz="2800" dirty="0" smtClean="0"/>
              <a:t>						</a:t>
            </a:r>
            <a:r>
              <a:rPr lang="en-IN" sz="2800" dirty="0" err="1" smtClean="0"/>
              <a:t>triangle_up</a:t>
            </a:r>
            <a:endParaRPr lang="en-IN" sz="2800" dirty="0"/>
          </a:p>
          <a:p>
            <a:pPr algn="l"/>
            <a:r>
              <a:rPr lang="en-IN" sz="2800" dirty="0"/>
              <a:t>'8'	</a:t>
            </a:r>
            <a:r>
              <a:rPr lang="en-IN" sz="2800" dirty="0" smtClean="0"/>
              <a:t>						octagon</a:t>
            </a:r>
            <a:endParaRPr lang="en-IN" sz="2800" dirty="0"/>
          </a:p>
          <a:p>
            <a:pPr algn="l"/>
            <a:r>
              <a:rPr lang="en-IN" sz="2800" dirty="0"/>
              <a:t>'s'	</a:t>
            </a:r>
            <a:r>
              <a:rPr lang="en-IN" sz="2800" dirty="0" smtClean="0"/>
              <a:t>						square</a:t>
            </a:r>
            <a:endParaRPr lang="en-IN" sz="2800" dirty="0"/>
          </a:p>
          <a:p>
            <a:pPr algn="l"/>
            <a:r>
              <a:rPr lang="en-IN" sz="2800" dirty="0"/>
              <a:t>'p'	</a:t>
            </a:r>
            <a:r>
              <a:rPr lang="en-IN" sz="2800" dirty="0" smtClean="0"/>
              <a:t>						pentagon</a:t>
            </a:r>
            <a:endParaRPr lang="en-IN" sz="2800" dirty="0"/>
          </a:p>
          <a:p>
            <a:pPr algn="l"/>
            <a:r>
              <a:rPr lang="en-IN" sz="2800" dirty="0"/>
              <a:t>'*'	</a:t>
            </a:r>
            <a:r>
              <a:rPr lang="en-IN" sz="2800" dirty="0" smtClean="0"/>
              <a:t>						star</a:t>
            </a:r>
            <a:endParaRPr lang="en-IN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45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  <a:p>
            <a:pPr algn="l"/>
            <a:r>
              <a:rPr lang="en-IN" sz="3200" dirty="0"/>
              <a:t>'h'	</a:t>
            </a:r>
            <a:r>
              <a:rPr lang="en-IN" sz="3200" dirty="0" smtClean="0"/>
              <a:t>				hexagon </a:t>
            </a:r>
            <a:r>
              <a:rPr lang="en-IN" sz="3200" dirty="0"/>
              <a:t>1</a:t>
            </a:r>
          </a:p>
          <a:p>
            <a:pPr algn="l"/>
            <a:r>
              <a:rPr lang="en-IN" sz="3200" dirty="0"/>
              <a:t>'H'	</a:t>
            </a:r>
            <a:r>
              <a:rPr lang="en-IN" sz="3200" dirty="0" smtClean="0"/>
              <a:t>				hexagon </a:t>
            </a:r>
            <a:r>
              <a:rPr lang="en-IN" sz="3200" dirty="0"/>
              <a:t>2</a:t>
            </a:r>
          </a:p>
          <a:p>
            <a:pPr algn="l"/>
            <a:r>
              <a:rPr lang="en-IN" sz="3200" dirty="0"/>
              <a:t>'+'	</a:t>
            </a:r>
            <a:r>
              <a:rPr lang="en-IN" sz="3200" dirty="0" smtClean="0"/>
              <a:t>				plus</a:t>
            </a:r>
            <a:endParaRPr lang="en-IN" sz="3200" dirty="0"/>
          </a:p>
          <a:p>
            <a:pPr algn="l"/>
            <a:r>
              <a:rPr lang="en-IN" sz="3200" dirty="0"/>
              <a:t>'P'	</a:t>
            </a:r>
            <a:r>
              <a:rPr lang="en-IN" sz="3200" dirty="0" smtClean="0"/>
              <a:t>				filled </a:t>
            </a:r>
            <a:r>
              <a:rPr lang="en-IN" sz="3200" dirty="0"/>
              <a:t>plus</a:t>
            </a:r>
          </a:p>
          <a:p>
            <a:pPr algn="l"/>
            <a:r>
              <a:rPr lang="en-IN" sz="3200" dirty="0"/>
              <a:t>'x'	</a:t>
            </a:r>
            <a:r>
              <a:rPr lang="en-IN" sz="3200" dirty="0" smtClean="0"/>
              <a:t>				x</a:t>
            </a:r>
            <a:endParaRPr lang="en-IN" sz="3200" dirty="0"/>
          </a:p>
          <a:p>
            <a:pPr algn="l"/>
            <a:r>
              <a:rPr lang="en-IN" sz="3200" dirty="0"/>
              <a:t>'X'	</a:t>
            </a:r>
            <a:r>
              <a:rPr lang="en-IN" sz="3200" dirty="0" smtClean="0"/>
              <a:t>				filled </a:t>
            </a:r>
            <a:r>
              <a:rPr lang="en-IN" sz="3200" dirty="0"/>
              <a:t>x</a:t>
            </a:r>
          </a:p>
          <a:p>
            <a:pPr algn="l"/>
            <a:r>
              <a:rPr lang="en-IN" sz="3200" dirty="0"/>
              <a:t>'D'	</a:t>
            </a:r>
            <a:r>
              <a:rPr lang="en-IN" sz="3200" dirty="0" smtClean="0"/>
              <a:t>				diamond</a:t>
            </a:r>
            <a:endParaRPr lang="en-IN" sz="3200" dirty="0"/>
          </a:p>
          <a:p>
            <a:pPr algn="l"/>
            <a:r>
              <a:rPr lang="en-IN" sz="3200" dirty="0"/>
              <a:t>'d'	</a:t>
            </a:r>
            <a:r>
              <a:rPr lang="en-IN" sz="3200" dirty="0" smtClean="0"/>
              <a:t>				thin </a:t>
            </a:r>
            <a:r>
              <a:rPr lang="en-IN" sz="3200" dirty="0"/>
              <a:t>diamond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23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421122"/>
          </a:xfrm>
        </p:spPr>
        <p:txBody>
          <a:bodyPr/>
          <a:lstStyle/>
          <a:p>
            <a:pPr algn="l"/>
            <a:r>
              <a:rPr lang="en-IN" sz="3200" b="1" dirty="0" smtClean="0"/>
              <a:t>Title:</a:t>
            </a:r>
            <a:endParaRPr lang="en-IN" sz="3200" b="1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plot title will be shown above the plot. The </a:t>
            </a:r>
            <a:r>
              <a:rPr lang="en-IN" sz="3200" dirty="0" err="1"/>
              <a:t>plt.title</a:t>
            </a:r>
            <a:r>
              <a:rPr lang="en-IN" sz="3200" dirty="0"/>
              <a:t>() command accepts a string as an argument</a:t>
            </a:r>
            <a:r>
              <a:rPr lang="en-IN" sz="3200" dirty="0" smtClean="0"/>
              <a:t>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plt.title</a:t>
            </a:r>
            <a:r>
              <a:rPr lang="en-IN" sz="3200" dirty="0"/>
              <a:t>('My Plot Title')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298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575668"/>
          </a:xfrm>
        </p:spPr>
        <p:txBody>
          <a:bodyPr/>
          <a:lstStyle/>
          <a:p>
            <a:pPr algn="l"/>
            <a:r>
              <a:rPr lang="en-IN" sz="3200" b="1" dirty="0"/>
              <a:t>x-axis </a:t>
            </a:r>
            <a:r>
              <a:rPr lang="en-IN" sz="3200" b="1" dirty="0" smtClean="0"/>
              <a:t>label: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x-axis label is shown below the x-axis. The </a:t>
            </a:r>
            <a:r>
              <a:rPr lang="en-IN" sz="3200" dirty="0" err="1"/>
              <a:t>plt.xlabel</a:t>
            </a:r>
            <a:r>
              <a:rPr lang="en-IN" sz="3200" dirty="0"/>
              <a:t>() command accepts a string as an argument.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plt.xlabel</a:t>
            </a:r>
            <a:r>
              <a:rPr lang="en-IN" sz="3200" dirty="0"/>
              <a:t>('My x-axis label')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519813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65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266576"/>
          </a:xfrm>
        </p:spPr>
        <p:txBody>
          <a:bodyPr/>
          <a:lstStyle/>
          <a:p>
            <a:pPr algn="l"/>
            <a:r>
              <a:rPr lang="en-IN" sz="3200" b="1" dirty="0"/>
              <a:t>y-axis </a:t>
            </a:r>
            <a:r>
              <a:rPr lang="en-IN" sz="3200" b="1" dirty="0" smtClean="0"/>
              <a:t>label: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y-axis label is shown to the left of the y-axis. The </a:t>
            </a:r>
            <a:r>
              <a:rPr lang="en-IN" sz="3200" dirty="0" err="1"/>
              <a:t>plt.ylabel</a:t>
            </a:r>
            <a:r>
              <a:rPr lang="en-IN" sz="3200" dirty="0"/>
              <a:t>() command also accepts a string as an argument.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plt.ylabel</a:t>
            </a:r>
            <a:r>
              <a:rPr lang="en-IN" sz="3200" dirty="0"/>
              <a:t>('My y-axis label')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8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8"/>
            <a:ext cx="11204619" cy="5597653"/>
          </a:xfrm>
        </p:spPr>
        <p:txBody>
          <a:bodyPr/>
          <a:lstStyle/>
          <a:p>
            <a:pPr algn="l"/>
            <a:r>
              <a:rPr lang="en-IN" sz="3200" b="1" dirty="0" smtClean="0"/>
              <a:t>Legend:</a:t>
            </a:r>
            <a:endParaRPr lang="en-IN" sz="3200" b="1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You can use the </a:t>
            </a:r>
            <a:r>
              <a:rPr lang="en-IN" sz="3200" dirty="0" err="1"/>
              <a:t>plt.legend</a:t>
            </a:r>
            <a:r>
              <a:rPr lang="en-IN" sz="3200" dirty="0"/>
              <a:t>() command to insert a legend on a plot. </a:t>
            </a:r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legend appears within the plot area, in the upper right corner by default. </a:t>
            </a:r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 err="1"/>
              <a:t>plt.legend</a:t>
            </a:r>
            <a:r>
              <a:rPr lang="en-IN" sz="3200" dirty="0"/>
              <a:t>() command accepts a list of strings and optionally accepts a </a:t>
            </a:r>
            <a:r>
              <a:rPr lang="en-IN" sz="3200" dirty="0" err="1"/>
              <a:t>loc</a:t>
            </a:r>
            <a:r>
              <a:rPr lang="en-IN" sz="3200" dirty="0"/>
              <a:t>= argument to specify the legend location.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plt.legend</a:t>
            </a:r>
            <a:r>
              <a:rPr lang="en-IN" sz="3200" dirty="0"/>
              <a:t>(['entry1','entry2'], </a:t>
            </a:r>
            <a:r>
              <a:rPr lang="en-IN" sz="3200" dirty="0" err="1"/>
              <a:t>loc</a:t>
            </a:r>
            <a:r>
              <a:rPr lang="en-IN" sz="3200" dirty="0"/>
              <a:t> = 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73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6048412"/>
          </a:xfrm>
        </p:spPr>
        <p:txBody>
          <a:bodyPr/>
          <a:lstStyle/>
          <a:p>
            <a:pPr algn="l"/>
            <a:r>
              <a:rPr lang="en-IN" sz="3200" dirty="0"/>
              <a:t>The following are the legend location codes. These numbers need to be placed after </a:t>
            </a:r>
            <a:r>
              <a:rPr lang="en-IN" sz="3200" dirty="0" err="1"/>
              <a:t>loc</a:t>
            </a:r>
            <a:r>
              <a:rPr lang="en-IN" sz="3200" dirty="0"/>
              <a:t>= in the </a:t>
            </a:r>
            <a:r>
              <a:rPr lang="en-IN" sz="3200" dirty="0" err="1"/>
              <a:t>plt.legend</a:t>
            </a:r>
            <a:r>
              <a:rPr lang="en-IN" sz="3200" dirty="0"/>
              <a:t>() call.</a:t>
            </a:r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Legend Location	</a:t>
            </a:r>
            <a:r>
              <a:rPr lang="en-IN" sz="3200" b="1" dirty="0" err="1">
                <a:solidFill>
                  <a:srgbClr val="00B0F0"/>
                </a:solidFill>
              </a:rPr>
              <a:t>loc</a:t>
            </a:r>
            <a:r>
              <a:rPr lang="en-IN" sz="3200" b="1" dirty="0">
                <a:solidFill>
                  <a:srgbClr val="00B0F0"/>
                </a:solidFill>
              </a:rPr>
              <a:t> = &lt;number</a:t>
            </a:r>
            <a:r>
              <a:rPr lang="en-IN" sz="3200" b="1" dirty="0" smtClean="0">
                <a:solidFill>
                  <a:srgbClr val="00B0F0"/>
                </a:solidFill>
              </a:rPr>
              <a:t>&gt;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'best'			</a:t>
            </a:r>
            <a:r>
              <a:rPr lang="en-IN" sz="3200" dirty="0" smtClean="0"/>
              <a:t>	0</a:t>
            </a:r>
            <a:endParaRPr lang="en-IN" sz="3200" dirty="0"/>
          </a:p>
          <a:p>
            <a:pPr algn="l"/>
            <a:r>
              <a:rPr lang="en-IN" sz="3200" dirty="0"/>
              <a:t>'upper right'	</a:t>
            </a:r>
            <a:r>
              <a:rPr lang="en-IN" sz="3200" dirty="0" smtClean="0"/>
              <a:t>	</a:t>
            </a:r>
            <a:r>
              <a:rPr lang="en-IN" sz="3200" dirty="0" smtClean="0"/>
              <a:t>	1</a:t>
            </a:r>
            <a:endParaRPr lang="en-IN" sz="3200" dirty="0"/>
          </a:p>
          <a:p>
            <a:pPr algn="l"/>
            <a:r>
              <a:rPr lang="en-IN" sz="3200" dirty="0"/>
              <a:t>'upper left'	</a:t>
            </a:r>
            <a:r>
              <a:rPr lang="en-IN" sz="3200" dirty="0" smtClean="0"/>
              <a:t>	</a:t>
            </a:r>
            <a:r>
              <a:rPr lang="en-IN" sz="3200" dirty="0" smtClean="0"/>
              <a:t>	2</a:t>
            </a:r>
            <a:endParaRPr lang="en-IN" sz="3200" dirty="0"/>
          </a:p>
          <a:p>
            <a:pPr algn="l"/>
            <a:r>
              <a:rPr lang="en-IN" sz="3200" dirty="0"/>
              <a:t>'lower left'	</a:t>
            </a:r>
            <a:r>
              <a:rPr lang="en-IN" sz="3200" dirty="0" smtClean="0"/>
              <a:t>		</a:t>
            </a:r>
            <a:r>
              <a:rPr lang="en-IN" sz="3200" dirty="0" smtClean="0"/>
              <a:t>	3</a:t>
            </a:r>
            <a:endParaRPr lang="en-IN" sz="3200" dirty="0"/>
          </a:p>
          <a:p>
            <a:pPr algn="l"/>
            <a:r>
              <a:rPr lang="en-IN" sz="3200" dirty="0"/>
              <a:t>'lower right'	</a:t>
            </a:r>
            <a:r>
              <a:rPr lang="en-IN" sz="3200" dirty="0" smtClean="0"/>
              <a:t>	</a:t>
            </a:r>
            <a:r>
              <a:rPr lang="en-IN" sz="3200" dirty="0" smtClean="0"/>
              <a:t>	4</a:t>
            </a:r>
            <a:endParaRPr lang="en-IN" sz="3200" dirty="0"/>
          </a:p>
          <a:p>
            <a:pPr algn="l"/>
            <a:r>
              <a:rPr lang="en-IN" sz="3200" dirty="0"/>
              <a:t>'right'	</a:t>
            </a:r>
            <a:r>
              <a:rPr lang="en-IN" sz="3200" dirty="0" smtClean="0"/>
              <a:t>		</a:t>
            </a:r>
            <a:r>
              <a:rPr lang="en-IN" sz="3200" dirty="0" smtClean="0"/>
              <a:t>	5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85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27940" y="3075057"/>
            <a:ext cx="6344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/>
              <a:t>Line plot in Matplotlib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2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left'	</a:t>
            </a:r>
            <a:r>
              <a:rPr lang="en-IN" sz="3200" dirty="0" smtClean="0"/>
              <a:t>	</a:t>
            </a:r>
            <a:r>
              <a:rPr lang="en-IN" sz="3200" dirty="0" smtClean="0"/>
              <a:t>	6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right'	</a:t>
            </a:r>
            <a:r>
              <a:rPr lang="en-IN" sz="3200" dirty="0" smtClean="0"/>
              <a:t>	</a:t>
            </a:r>
            <a:r>
              <a:rPr lang="en-IN" sz="3200" dirty="0" smtClean="0"/>
              <a:t>	7</a:t>
            </a:r>
            <a:endParaRPr lang="en-IN" sz="3200" dirty="0"/>
          </a:p>
          <a:p>
            <a:pPr algn="l"/>
            <a:r>
              <a:rPr lang="en-IN" sz="3200" dirty="0"/>
              <a:t>'lower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</a:t>
            </a:r>
            <a:r>
              <a:rPr lang="en-IN" sz="3200" dirty="0" smtClean="0"/>
              <a:t>	8</a:t>
            </a:r>
            <a:endParaRPr lang="en-IN" sz="3200" dirty="0"/>
          </a:p>
          <a:p>
            <a:pPr algn="l"/>
            <a:r>
              <a:rPr lang="en-IN" sz="3200" dirty="0"/>
              <a:t>'upper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</a:t>
            </a:r>
            <a:r>
              <a:rPr lang="en-IN" sz="3200" dirty="0" smtClean="0"/>
              <a:t>	9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</a:t>
            </a:r>
            <a:r>
              <a:rPr lang="en-IN" sz="3200" dirty="0" smtClean="0"/>
              <a:t>	10</a:t>
            </a:r>
            <a:endParaRPr lang="en-IN" sz="3200" dirty="0" smtClean="0"/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14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618857"/>
          </a:xfrm>
        </p:spPr>
        <p:txBody>
          <a:bodyPr/>
          <a:lstStyle/>
          <a:p>
            <a:pPr algn="l"/>
            <a:r>
              <a:rPr lang="en-IN" sz="3200" b="1" dirty="0" smtClean="0"/>
              <a:t>Grid: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A grid can be added to a Matplotlib plot using the </a:t>
            </a:r>
            <a:r>
              <a:rPr lang="en-IN" sz="3200" dirty="0" err="1"/>
              <a:t>plt.grid</a:t>
            </a:r>
            <a:r>
              <a:rPr lang="en-IN" sz="3200" dirty="0"/>
              <a:t>() command. By </a:t>
            </a:r>
            <a:r>
              <a:rPr lang="en-IN" sz="3200" dirty="0" err="1"/>
              <a:t>defaut</a:t>
            </a:r>
            <a:r>
              <a:rPr lang="en-IN" sz="3200" dirty="0"/>
              <a:t>, the grid is turned off.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turn on the grid use</a:t>
            </a:r>
            <a:r>
              <a:rPr lang="en-IN" sz="3200" dirty="0" smtClean="0"/>
              <a:t>: </a:t>
            </a:r>
            <a:r>
              <a:rPr lang="en-IN" sz="3200" dirty="0" err="1" smtClean="0"/>
              <a:t>plt.grid</a:t>
            </a:r>
            <a:r>
              <a:rPr lang="en-IN" sz="3200" dirty="0" smtClean="0"/>
              <a:t>(True)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only valid options are </a:t>
            </a:r>
            <a:r>
              <a:rPr lang="en-IN" sz="3200" dirty="0" err="1"/>
              <a:t>plt.grid</a:t>
            </a:r>
            <a:r>
              <a:rPr lang="en-IN" sz="3200" dirty="0"/>
              <a:t>(True) and </a:t>
            </a:r>
            <a:r>
              <a:rPr lang="en-IN" sz="3200" dirty="0" err="1"/>
              <a:t>plt.grid</a:t>
            </a:r>
            <a:r>
              <a:rPr lang="en-IN" sz="3200" dirty="0"/>
              <a:t>(False).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50422" y="42966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2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b="1" dirty="0"/>
              <a:t>Tick </a:t>
            </a:r>
            <a:r>
              <a:rPr lang="en-IN" sz="3200" b="1" dirty="0" smtClean="0"/>
              <a:t>Labels:</a:t>
            </a:r>
            <a:endParaRPr lang="en-IN" sz="3200" b="1" dirty="0"/>
          </a:p>
          <a:p>
            <a:pPr algn="l"/>
            <a:r>
              <a:rPr lang="en-IN" sz="3200" dirty="0" smtClean="0"/>
              <a:t>Tick </a:t>
            </a:r>
            <a:r>
              <a:rPr lang="en-IN" sz="3200" dirty="0"/>
              <a:t>labels can be specified on a Matplotlib plot using </a:t>
            </a:r>
            <a:r>
              <a:rPr lang="en-IN" sz="3200" dirty="0" err="1"/>
              <a:t>plt.xticks</a:t>
            </a:r>
            <a:r>
              <a:rPr lang="en-IN" sz="3200" dirty="0"/>
              <a:t>() and </a:t>
            </a:r>
            <a:r>
              <a:rPr lang="en-IN" sz="3200" dirty="0" err="1"/>
              <a:t>plt.yticks</a:t>
            </a:r>
            <a:r>
              <a:rPr lang="en-IN" sz="3200" dirty="0"/>
              <a:t>().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add tick labels use:</a:t>
            </a:r>
          </a:p>
          <a:p>
            <a:pPr algn="l"/>
            <a:r>
              <a:rPr lang="en-IN" sz="3200" dirty="0" err="1" smtClean="0"/>
              <a:t>plt.xticks</a:t>
            </a:r>
            <a:r>
              <a:rPr lang="en-IN" sz="3200" dirty="0"/>
              <a:t>([locations list],[labels list])</a:t>
            </a:r>
          </a:p>
          <a:p>
            <a:pPr algn="l"/>
            <a:r>
              <a:rPr lang="en-IN" sz="3200" dirty="0" err="1"/>
              <a:t>plt.yticks</a:t>
            </a:r>
            <a:r>
              <a:rPr lang="en-IN" sz="3200" dirty="0"/>
              <a:t>([locations list],[labels list])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[locations list] can be a Python list or NumPy array of tick locations . The [labels list] is a Python list or NumPy array of strings</a:t>
            </a:r>
            <a:r>
              <a:rPr lang="en-IN" sz="3200" dirty="0" smtClean="0"/>
              <a:t>.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65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01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610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93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18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5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9773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01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4477190"/>
          </a:xfrm>
        </p:spPr>
        <p:txBody>
          <a:bodyPr/>
          <a:lstStyle/>
          <a:p>
            <a:pPr algn="l"/>
            <a:r>
              <a:rPr lang="en-IN" sz="3200" b="1" dirty="0"/>
              <a:t>Line </a:t>
            </a:r>
            <a:r>
              <a:rPr lang="en-IN" sz="3200" b="1" dirty="0" smtClean="0"/>
              <a:t>Plots: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Line plots can be created </a:t>
            </a:r>
            <a:r>
              <a:rPr lang="en-IN" sz="3200" dirty="0" smtClean="0"/>
              <a:t>by Matplotlib's </a:t>
            </a:r>
            <a:r>
              <a:rPr lang="en-IN" sz="3200" dirty="0"/>
              <a:t>pyplot library.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build a line plot, first import Matplotlib. It is a standard convention to import Matplotlib's pyplot library as </a:t>
            </a:r>
            <a:r>
              <a:rPr lang="en-IN" sz="3200" dirty="0" err="1"/>
              <a:t>plt</a:t>
            </a:r>
            <a:r>
              <a:rPr lang="en-IN" sz="3200" dirty="0"/>
              <a:t>. </a:t>
            </a:r>
            <a:endParaRPr lang="en-IN" sz="3200" dirty="0" smtClean="0"/>
          </a:p>
          <a:p>
            <a:pPr algn="l"/>
            <a:endParaRPr lang="en-US" sz="3200" dirty="0" smtClean="0"/>
          </a:p>
          <a:p>
            <a:pPr algn="l"/>
            <a:r>
              <a:rPr lang="en-IN" sz="3200" dirty="0"/>
              <a:t>To build </a:t>
            </a:r>
            <a:r>
              <a:rPr lang="en-IN" sz="3200" dirty="0" smtClean="0"/>
              <a:t>first </a:t>
            </a:r>
            <a:r>
              <a:rPr lang="en-IN" sz="3200" dirty="0"/>
              <a:t>plot, we will also use </a:t>
            </a:r>
            <a:r>
              <a:rPr lang="en-IN" sz="3200" dirty="0" smtClean="0"/>
              <a:t>numpy library. 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2037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758" y="301350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dirty="0" smtClean="0">
                <a:solidFill>
                  <a:schemeClr val="bg1"/>
                </a:solidFill>
                <a:cs typeface="Arial" pitchFamily="34" charset="0"/>
              </a:rPr>
              <a:t>Types of Plot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Bar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26" name="Picture 2" descr="https://miro.medium.com/max/2552/1*yVHNkcbe2X5OisCejywwp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/>
        </p:blipFill>
        <p:spPr bwMode="auto">
          <a:xfrm>
            <a:off x="1332364" y="1442434"/>
            <a:ext cx="9411437" cy="475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69" y="188963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Histogram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0" name="Picture 2" descr="Image result for histogram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21" y="540565"/>
            <a:ext cx="6862101" cy="5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Scatter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4" name="Picture 2" descr="Image result for scatter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51" y="585989"/>
            <a:ext cx="7455840" cy="55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Pie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170" name="Picture 2" descr="Image result for pie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7" y="585989"/>
            <a:ext cx="6903077" cy="5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Hexbin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122" name="Picture 2" descr="Image result for hexagonal bin in matplotli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842" r="13163" b="3703"/>
          <a:stretch/>
        </p:blipFill>
        <p:spPr bwMode="auto">
          <a:xfrm>
            <a:off x="3709116" y="321973"/>
            <a:ext cx="7125024" cy="60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Area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94" name="Picture 2" descr="Image result for area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6" y="671921"/>
            <a:ext cx="5137642" cy="5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2833352"/>
          </a:xfrm>
        </p:spPr>
        <p:txBody>
          <a:bodyPr/>
          <a:lstStyle/>
          <a:p>
            <a:pPr algn="just"/>
            <a:r>
              <a:rPr lang="en-IN" sz="2800" b="1" dirty="0" smtClean="0"/>
              <a:t>Create First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([1,2,3],[4,5,1])</a:t>
            </a:r>
          </a:p>
          <a:p>
            <a:pPr algn="just"/>
            <a:r>
              <a:rPr lang="en-US" sz="2800" dirty="0" err="1"/>
              <a:t>plt.show</a:t>
            </a:r>
            <a:endParaRPr lang="en-IN" sz="2800" dirty="0" smtClean="0"/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3" y="2240924"/>
            <a:ext cx="5825546" cy="38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7" y="347731"/>
            <a:ext cx="5743978" cy="4816698"/>
          </a:xfrm>
        </p:spPr>
        <p:txBody>
          <a:bodyPr/>
          <a:lstStyle/>
          <a:p>
            <a:pPr algn="just"/>
            <a:r>
              <a:rPr lang="en-IN" sz="2800" b="1" dirty="0" smtClean="0"/>
              <a:t>Add Labels and Title to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/>
              <a:t>x=[5,8,10]</a:t>
            </a:r>
          </a:p>
          <a:p>
            <a:pPr algn="just"/>
            <a:r>
              <a:rPr lang="en-US" sz="2800" dirty="0"/>
              <a:t>y=[11,15,20]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('Matplotlib Example')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5" y="1506829"/>
            <a:ext cx="5415243" cy="39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84" y="-206062"/>
            <a:ext cx="10831132" cy="6478073"/>
          </a:xfrm>
        </p:spPr>
        <p:txBody>
          <a:bodyPr/>
          <a:lstStyle/>
          <a:p>
            <a:pPr algn="just"/>
            <a:r>
              <a:rPr lang="en-IN" sz="3200" b="1" dirty="0" smtClean="0"/>
              <a:t>Add Styles to Plot:</a:t>
            </a:r>
          </a:p>
          <a:p>
            <a:pPr algn="just"/>
            <a:r>
              <a:rPr lang="en-US" sz="3200" dirty="0"/>
              <a:t>from </a:t>
            </a:r>
            <a:r>
              <a:rPr lang="en-US" sz="3200" dirty="0" err="1"/>
              <a:t>matplotlib</a:t>
            </a:r>
            <a:r>
              <a:rPr lang="en-US" sz="3200" dirty="0"/>
              <a:t> import style</a:t>
            </a:r>
          </a:p>
          <a:p>
            <a:pPr algn="just"/>
            <a:r>
              <a:rPr lang="en-US" sz="3200" dirty="0" err="1"/>
              <a:t>style.use</a:t>
            </a:r>
            <a:r>
              <a:rPr lang="en-US" sz="3200" dirty="0"/>
              <a:t>('</a:t>
            </a:r>
            <a:r>
              <a:rPr lang="en-US" sz="3200" dirty="0" err="1"/>
              <a:t>ggplot</a:t>
            </a:r>
            <a:r>
              <a:rPr lang="en-US" sz="3200" dirty="0"/>
              <a:t>')</a:t>
            </a:r>
          </a:p>
          <a:p>
            <a:pPr algn="just"/>
            <a:r>
              <a:rPr lang="en-US" sz="3200" dirty="0"/>
              <a:t>x1=[5,8,10]</a:t>
            </a:r>
          </a:p>
          <a:p>
            <a:pPr algn="just"/>
            <a:r>
              <a:rPr lang="en-US" sz="3200" dirty="0"/>
              <a:t>y1=[12,16,23]</a:t>
            </a:r>
          </a:p>
          <a:p>
            <a:pPr algn="just"/>
            <a:r>
              <a:rPr lang="en-US" sz="3200" dirty="0"/>
              <a:t>x2=[17,13,45]</a:t>
            </a:r>
          </a:p>
          <a:p>
            <a:pPr algn="just"/>
            <a:r>
              <a:rPr lang="en-US" sz="3200" dirty="0"/>
              <a:t>y2=[15,20,30]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(x1,y1,'g',label='Line </a:t>
            </a:r>
            <a:r>
              <a:rPr lang="en-US" sz="3200" dirty="0" err="1"/>
              <a:t>One',linewidth</a:t>
            </a:r>
            <a:r>
              <a:rPr lang="en-US" sz="3200" dirty="0"/>
              <a:t>=5)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(x2,y2,'c',label='Line </a:t>
            </a:r>
            <a:r>
              <a:rPr lang="en-US" sz="3200" dirty="0" err="1"/>
              <a:t>Two',linewidth</a:t>
            </a:r>
            <a:r>
              <a:rPr lang="en-US" sz="3200" dirty="0"/>
              <a:t>=5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9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4335522"/>
          </a:xfrm>
        </p:spPr>
        <p:txBody>
          <a:bodyPr/>
          <a:lstStyle/>
          <a:p>
            <a:pPr algn="l"/>
            <a:r>
              <a:rPr lang="en-IN" sz="3200" dirty="0"/>
              <a:t>To create a line plot, pass an array or list of numbers as an argument to Matplotlib's </a:t>
            </a:r>
            <a:r>
              <a:rPr lang="en-IN" sz="3200" dirty="0" err="1"/>
              <a:t>plt.plot</a:t>
            </a:r>
            <a:r>
              <a:rPr lang="en-IN" sz="3200" dirty="0"/>
              <a:t>() function. The command </a:t>
            </a:r>
            <a:r>
              <a:rPr lang="en-IN" sz="3200" dirty="0" err="1"/>
              <a:t>plt.show</a:t>
            </a:r>
            <a:r>
              <a:rPr lang="en-IN" sz="3200" dirty="0"/>
              <a:t>() is needed at the end to show the plot.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plt.plot</a:t>
            </a:r>
            <a:r>
              <a:rPr lang="en-IN" sz="3200" dirty="0"/>
              <a:t>(x, y)</a:t>
            </a:r>
          </a:p>
          <a:p>
            <a:pPr algn="l"/>
            <a:r>
              <a:rPr lang="en-IN" sz="3200" dirty="0" err="1"/>
              <a:t>plt.show</a:t>
            </a:r>
            <a:r>
              <a:rPr lang="en-IN" sz="32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9802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6621" y="270109"/>
            <a:ext cx="3967503" cy="4307983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('Example Two')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plt.grid</a:t>
            </a:r>
            <a:r>
              <a:rPr lang="en-US" sz="2800" dirty="0"/>
              <a:t>(</a:t>
            </a:r>
            <a:r>
              <a:rPr lang="en-US" sz="2800" dirty="0" err="1"/>
              <a:t>True,color</a:t>
            </a:r>
            <a:r>
              <a:rPr lang="en-US" sz="2800" dirty="0"/>
              <a:t>='k')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5" y="347730"/>
            <a:ext cx="6355757" cy="4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602309"/>
          </a:xfrm>
        </p:spPr>
        <p:txBody>
          <a:bodyPr/>
          <a:lstStyle/>
          <a:p>
            <a:pPr algn="just"/>
            <a:r>
              <a:rPr lang="en-IN" sz="2800" b="1" dirty="0" smtClean="0"/>
              <a:t>Bar Plot:</a:t>
            </a:r>
          </a:p>
          <a:p>
            <a:pPr algn="just"/>
            <a:r>
              <a:rPr lang="en-US" sz="2800" dirty="0" smtClean="0"/>
              <a:t>x1</a:t>
            </a:r>
            <a:r>
              <a:rPr lang="en-US" sz="2800" dirty="0"/>
              <a:t>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(x1,y1,label='Example One')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(x2,y2,label='Example Two</a:t>
            </a:r>
            <a:r>
              <a:rPr lang="en-US" sz="2800" dirty="0" smtClean="0"/>
              <a:t>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1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55257" y="326749"/>
            <a:ext cx="10753859" cy="1338289"/>
          </a:xfrm>
        </p:spPr>
        <p:txBody>
          <a:bodyPr/>
          <a:lstStyle/>
          <a:p>
            <a:pPr algn="just"/>
            <a:r>
              <a:rPr lang="en-US" sz="2800" dirty="0" err="1" smtClean="0"/>
              <a:t>plt.title</a:t>
            </a:r>
            <a:r>
              <a:rPr lang="en-US" sz="2800" dirty="0"/>
              <a:t>('Bar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01939" y="19318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7" y="334851"/>
            <a:ext cx="6655038" cy="48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4288664"/>
          </a:xfrm>
        </p:spPr>
        <p:txBody>
          <a:bodyPr/>
          <a:lstStyle/>
          <a:p>
            <a:pPr algn="just"/>
            <a:r>
              <a:rPr lang="en-IN" sz="2800" b="1" dirty="0" smtClean="0"/>
              <a:t>Histogram:</a:t>
            </a:r>
          </a:p>
          <a:p>
            <a:pPr algn="just"/>
            <a:r>
              <a:rPr lang="en-US" sz="2800" dirty="0" smtClean="0"/>
              <a:t>pa=range(50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/>
              <a:t>bins=range(50)</a:t>
            </a:r>
          </a:p>
          <a:p>
            <a:pPr algn="just"/>
            <a:r>
              <a:rPr lang="en-US" sz="2800" dirty="0" err="1"/>
              <a:t>plt.hist</a:t>
            </a:r>
            <a:r>
              <a:rPr lang="en-US" sz="2800" dirty="0"/>
              <a:t>(</a:t>
            </a:r>
            <a:r>
              <a:rPr lang="en-US" sz="2800" dirty="0" err="1"/>
              <a:t>pa,bins,histtype</a:t>
            </a:r>
            <a:r>
              <a:rPr lang="en-US" sz="2800" dirty="0"/>
              <a:t>='bar',</a:t>
            </a:r>
            <a:r>
              <a:rPr lang="en-US" sz="2800" dirty="0" err="1"/>
              <a:t>rwidth</a:t>
            </a:r>
            <a:r>
              <a:rPr lang="en-US" sz="2800" dirty="0"/>
              <a:t>=0.2)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('Histogram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48" y="2747381"/>
            <a:ext cx="5327289" cy="37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992450"/>
          </a:xfrm>
        </p:spPr>
        <p:txBody>
          <a:bodyPr/>
          <a:lstStyle/>
          <a:p>
            <a:pPr algn="just"/>
            <a:r>
              <a:rPr lang="en-IN" sz="2800" b="1" dirty="0" smtClean="0"/>
              <a:t>Scatter Plot:</a:t>
            </a:r>
          </a:p>
          <a:p>
            <a:pPr algn="just"/>
            <a:r>
              <a:rPr lang="en-US" sz="2800" dirty="0"/>
              <a:t>x3=[1,2,3,4,5,6,7,8]</a:t>
            </a:r>
          </a:p>
          <a:p>
            <a:pPr algn="just"/>
            <a:r>
              <a:rPr lang="en-US" sz="2800" dirty="0"/>
              <a:t>y3=[7,8,9,4,5,6,3,2]</a:t>
            </a:r>
          </a:p>
          <a:p>
            <a:pPr algn="just"/>
            <a:r>
              <a:rPr lang="en-US" sz="2800" dirty="0" err="1"/>
              <a:t>plt.scatter</a:t>
            </a:r>
            <a:r>
              <a:rPr lang="en-US" sz="2800" dirty="0"/>
              <a:t>(x3,y3,label='</a:t>
            </a:r>
            <a:r>
              <a:rPr lang="en-US" sz="2800" dirty="0" err="1"/>
              <a:t>Arvind',color</a:t>
            </a:r>
            <a:r>
              <a:rPr lang="en-US" sz="2800" dirty="0"/>
              <a:t>='</a:t>
            </a:r>
            <a:r>
              <a:rPr lang="en-US" sz="2800" dirty="0" err="1"/>
              <a:t>k',s</a:t>
            </a:r>
            <a:r>
              <a:rPr lang="en-US" sz="2800" dirty="0"/>
              <a:t>=25,marker='x')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('Scatter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37" y="2411480"/>
            <a:ext cx="5217203" cy="3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Stack Plot:</a:t>
            </a:r>
          </a:p>
          <a:p>
            <a:pPr algn="just"/>
            <a:r>
              <a:rPr lang="en-US" sz="2800" dirty="0"/>
              <a:t>D=[1,2,3,4,5]</a:t>
            </a:r>
          </a:p>
          <a:p>
            <a:pPr algn="just"/>
            <a:r>
              <a:rPr lang="en-US" sz="2800" dirty="0"/>
              <a:t>S=[7,8,6,11,7]</a:t>
            </a:r>
          </a:p>
          <a:p>
            <a:pPr algn="just"/>
            <a:r>
              <a:rPr lang="en-US" sz="2800" dirty="0"/>
              <a:t>E=[2,3,4,3,2]</a:t>
            </a:r>
          </a:p>
          <a:p>
            <a:pPr algn="just"/>
            <a:r>
              <a:rPr lang="en-US" sz="2800" dirty="0"/>
              <a:t>W=[7,8,7,2,2]</a:t>
            </a:r>
          </a:p>
          <a:p>
            <a:pPr algn="just"/>
            <a:r>
              <a:rPr lang="en-US" sz="2800" dirty="0"/>
              <a:t>P=[8,5,7,8,13]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m',label</a:t>
            </a:r>
            <a:r>
              <a:rPr lang="en-US" sz="2800" dirty="0"/>
              <a:t>='</a:t>
            </a:r>
            <a:r>
              <a:rPr lang="en-US" sz="2800" dirty="0" err="1"/>
              <a:t>D',linewidth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c',label</a:t>
            </a:r>
            <a:r>
              <a:rPr lang="en-US" sz="2800" dirty="0"/>
              <a:t>='</a:t>
            </a:r>
            <a:r>
              <a:rPr lang="en-US" sz="2800" dirty="0" err="1"/>
              <a:t>S',linewidth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r',label</a:t>
            </a:r>
            <a:r>
              <a:rPr lang="en-US" sz="2800" dirty="0"/>
              <a:t>='</a:t>
            </a:r>
            <a:r>
              <a:rPr lang="en-US" sz="2800" dirty="0" err="1"/>
              <a:t>E',linewidth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k',label</a:t>
            </a:r>
            <a:r>
              <a:rPr lang="en-US" sz="2800" dirty="0"/>
              <a:t>='</a:t>
            </a:r>
            <a:r>
              <a:rPr lang="en-US" sz="2800" dirty="0" err="1"/>
              <a:t>W',linewidth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g',label</a:t>
            </a:r>
            <a:r>
              <a:rPr lang="en-US" sz="2800" dirty="0"/>
              <a:t>='</a:t>
            </a:r>
            <a:r>
              <a:rPr lang="en-US" sz="2800" dirty="0" err="1"/>
              <a:t>P',linewidth</a:t>
            </a:r>
            <a:r>
              <a:rPr lang="en-US" sz="2800" dirty="0"/>
              <a:t>=5)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219718"/>
          </a:xfrm>
        </p:spPr>
        <p:txBody>
          <a:bodyPr/>
          <a:lstStyle/>
          <a:p>
            <a:pPr algn="just"/>
            <a:r>
              <a:rPr lang="en-US" sz="2800" dirty="0" err="1"/>
              <a:t>plt.stackplot</a:t>
            </a:r>
            <a:r>
              <a:rPr lang="en-US" sz="2800" dirty="0"/>
              <a:t>(</a:t>
            </a:r>
            <a:r>
              <a:rPr lang="en-US" sz="2800" dirty="0" err="1"/>
              <a:t>D,S,E,W,P,colors</a:t>
            </a:r>
            <a:r>
              <a:rPr lang="en-US" sz="2800" dirty="0"/>
              <a:t>=['</a:t>
            </a:r>
            <a:r>
              <a:rPr lang="en-US" sz="2800" dirty="0" err="1"/>
              <a:t>m','c','r','k','y</a:t>
            </a:r>
            <a:r>
              <a:rPr lang="en-US" sz="2800" dirty="0"/>
              <a:t>'])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('Stack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70" y="1751527"/>
            <a:ext cx="5948692" cy="4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218941"/>
            <a:ext cx="10753859" cy="6233373"/>
          </a:xfrm>
        </p:spPr>
        <p:txBody>
          <a:bodyPr/>
          <a:lstStyle/>
          <a:p>
            <a:pPr algn="just"/>
            <a:r>
              <a:rPr lang="en-IN" sz="2800" b="1" dirty="0" smtClean="0"/>
              <a:t>Pie Plot:</a:t>
            </a:r>
          </a:p>
          <a:p>
            <a:pPr algn="just"/>
            <a:r>
              <a:rPr lang="en-US" sz="2800" dirty="0"/>
              <a:t>slices=[7,2,4,3]</a:t>
            </a:r>
          </a:p>
          <a:p>
            <a:pPr algn="just"/>
            <a:r>
              <a:rPr lang="en-US" sz="2800" dirty="0"/>
              <a:t>Name=['A','B','C','D']</a:t>
            </a:r>
          </a:p>
          <a:p>
            <a:pPr algn="just"/>
            <a:r>
              <a:rPr lang="en-US" sz="2800" dirty="0" err="1"/>
              <a:t>clrs</a:t>
            </a:r>
            <a:r>
              <a:rPr lang="en-US" sz="2800" dirty="0"/>
              <a:t>=['</a:t>
            </a:r>
            <a:r>
              <a:rPr lang="en-US" sz="2800" dirty="0" err="1"/>
              <a:t>c','m','r','b</a:t>
            </a:r>
            <a:r>
              <a:rPr lang="en-US" sz="2800" dirty="0"/>
              <a:t>']</a:t>
            </a:r>
          </a:p>
          <a:p>
            <a:pPr algn="just"/>
            <a:r>
              <a:rPr lang="en-US" sz="2800" dirty="0" err="1"/>
              <a:t>plt.pie</a:t>
            </a:r>
            <a:r>
              <a:rPr lang="en-US" sz="2800" dirty="0"/>
              <a:t>(slices,</a:t>
            </a:r>
          </a:p>
          <a:p>
            <a:pPr algn="just"/>
            <a:r>
              <a:rPr lang="en-US" sz="2800" dirty="0"/>
              <a:t>       labels=Name,</a:t>
            </a:r>
          </a:p>
          <a:p>
            <a:pPr algn="just"/>
            <a:r>
              <a:rPr lang="en-US" sz="2800" dirty="0"/>
              <a:t>        colors=</a:t>
            </a:r>
            <a:r>
              <a:rPr lang="en-US" sz="2800" dirty="0" err="1"/>
              <a:t>clrs</a:t>
            </a:r>
            <a:r>
              <a:rPr lang="en-US" sz="2800" dirty="0"/>
              <a:t>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</a:t>
            </a:r>
          </a:p>
          <a:p>
            <a:pPr algn="just"/>
            <a:r>
              <a:rPr lang="en-US" sz="2800" dirty="0"/>
              <a:t>        shadow=True,</a:t>
            </a:r>
          </a:p>
          <a:p>
            <a:pPr algn="just"/>
            <a:r>
              <a:rPr lang="en-US" sz="2800" dirty="0"/>
              <a:t>        explode=(0,0.1,0,0),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autopct</a:t>
            </a:r>
            <a:r>
              <a:rPr lang="en-US" sz="2800" dirty="0"/>
              <a:t>='%.2f%%'</a:t>
            </a:r>
          </a:p>
          <a:p>
            <a:pPr algn="just"/>
            <a:r>
              <a:rPr lang="en-US" sz="2800" dirty="0"/>
              <a:t>       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6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2318197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('Pie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7" y="519929"/>
            <a:ext cx="4146495" cy="44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Working With </a:t>
            </a:r>
            <a:r>
              <a:rPr lang="en-IN" sz="2800" b="1" dirty="0"/>
              <a:t>Multiple Plots</a:t>
            </a:r>
            <a:r>
              <a:rPr lang="en-IN" sz="2800" b="1" dirty="0" smtClean="0"/>
              <a:t>:</a:t>
            </a:r>
          </a:p>
          <a:p>
            <a:pPr algn="just"/>
            <a:r>
              <a:rPr lang="en-IN" sz="2800" dirty="0" smtClean="0"/>
              <a:t>x1</a:t>
            </a:r>
            <a:r>
              <a:rPr lang="en-IN" sz="2800" dirty="0"/>
              <a:t>=[5,8,10]</a:t>
            </a:r>
          </a:p>
          <a:p>
            <a:pPr algn="just"/>
            <a:r>
              <a:rPr lang="en-IN" sz="2800" dirty="0"/>
              <a:t>y1=[12,16,23]</a:t>
            </a:r>
          </a:p>
          <a:p>
            <a:pPr algn="just"/>
            <a:r>
              <a:rPr lang="en-IN" sz="2800" dirty="0"/>
              <a:t>x2=[17,13,45]</a:t>
            </a:r>
          </a:p>
          <a:p>
            <a:pPr algn="just"/>
            <a:r>
              <a:rPr lang="en-IN" sz="2800" dirty="0"/>
              <a:t>y2=[15,20,30]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(211)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(x1,y1)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(212)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(x2,y2)</a:t>
            </a:r>
          </a:p>
          <a:p>
            <a:pPr algn="just"/>
            <a:r>
              <a:rPr lang="en-IN" sz="2800" dirty="0" err="1"/>
              <a:t>plt.show</a:t>
            </a:r>
            <a:r>
              <a:rPr lang="en-IN" sz="2800" dirty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2" y="1725768"/>
            <a:ext cx="5858459" cy="39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4927950"/>
          </a:xfrm>
        </p:spPr>
        <p:txBody>
          <a:bodyPr/>
          <a:lstStyle/>
          <a:p>
            <a:pPr algn="l"/>
            <a:r>
              <a:rPr lang="en-IN" sz="3200" b="1" dirty="0"/>
              <a:t>Features of a Matplotlib </a:t>
            </a:r>
            <a:r>
              <a:rPr lang="en-IN" sz="3200" b="1" dirty="0" smtClean="0"/>
              <a:t>plot:</a:t>
            </a:r>
            <a:endParaRPr lang="en-IN" sz="3200" b="1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following is a list of commonly defined features</a:t>
            </a:r>
            <a:r>
              <a:rPr lang="en-IN" sz="3200" dirty="0" smtClean="0"/>
              <a:t>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Line </a:t>
            </a:r>
            <a:r>
              <a:rPr lang="en-IN" sz="3200" dirty="0" err="1"/>
              <a:t>Color</a:t>
            </a:r>
            <a:r>
              <a:rPr lang="en-IN" sz="3200" dirty="0"/>
              <a:t>, Line Width, Line Style, Line Opacity and Marker </a:t>
            </a:r>
            <a:r>
              <a:rPr lang="en-IN" sz="3200" dirty="0" smtClean="0"/>
              <a:t>Options. 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The </a:t>
            </a:r>
            <a:r>
              <a:rPr lang="en-IN" sz="3200" dirty="0" err="1"/>
              <a:t>color</a:t>
            </a:r>
            <a:r>
              <a:rPr lang="en-IN" sz="3200" dirty="0"/>
              <a:t>, width, and style of line in a Matplotlib plot can be specified. </a:t>
            </a:r>
            <a:endParaRPr lang="en-IN" sz="3200" dirty="0" smtClean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0961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US" sz="2800" dirty="0"/>
              <a:t>x1=[5,8,10]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(221)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(x1,y1)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(222)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(x2,y2)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26" y="2129123"/>
            <a:ext cx="6684845" cy="23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3412901"/>
          </a:xfrm>
        </p:spPr>
        <p:txBody>
          <a:bodyPr/>
          <a:lstStyle/>
          <a:p>
            <a:pPr algn="just"/>
            <a:r>
              <a:rPr lang="en-IN" sz="2800" dirty="0" err="1" smtClean="0"/>
              <a:t>Plt.subplot</a:t>
            </a:r>
            <a:r>
              <a:rPr lang="en-IN" sz="2800" dirty="0" smtClean="0"/>
              <a:t>(211)</a:t>
            </a:r>
          </a:p>
          <a:p>
            <a:pPr algn="just"/>
            <a:r>
              <a:rPr lang="en-IN" sz="2800" dirty="0" smtClean="0"/>
              <a:t>2 means we have 2 plots in this plot.</a:t>
            </a:r>
          </a:p>
          <a:p>
            <a:pPr algn="just"/>
            <a:r>
              <a:rPr lang="en-IN" sz="2800" dirty="0" smtClean="0"/>
              <a:t>1 means Horizontally we have only one plot</a:t>
            </a:r>
          </a:p>
          <a:p>
            <a:pPr algn="just"/>
            <a:r>
              <a:rPr lang="en-IN" sz="2800" dirty="0" smtClean="0"/>
              <a:t>1 means this is plot number 1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211392"/>
            <a:ext cx="11573197" cy="1983346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75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319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747645"/>
          </a:xfrm>
        </p:spPr>
        <p:txBody>
          <a:bodyPr/>
          <a:lstStyle/>
          <a:p>
            <a:pPr algn="l"/>
            <a:r>
              <a:rPr lang="en-US" sz="3200" b="1" dirty="0" smtClean="0"/>
              <a:t>Syntax:</a:t>
            </a:r>
          </a:p>
          <a:p>
            <a:pPr algn="l"/>
            <a:endParaRPr lang="en-IN" sz="3200" b="1" dirty="0" smtClean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/>
              <a:t>(&lt;x-data&gt;,&lt;y-data&gt;,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smtClean="0"/>
              <a:t>linewidth</a:t>
            </a:r>
            <a:r>
              <a:rPr lang="en-IN" sz="3200" dirty="0"/>
              <a:t>=&lt;float 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linestyle</a:t>
            </a:r>
            <a:r>
              <a:rPr lang="en-IN" sz="3200" dirty="0"/>
              <a:t>='&lt;</a:t>
            </a:r>
            <a:r>
              <a:rPr lang="en-IN" sz="3200" dirty="0" err="1"/>
              <a:t>linestyle</a:t>
            </a:r>
            <a:r>
              <a:rPr lang="en-IN" sz="3200" dirty="0"/>
              <a:t> abbreviation&gt;',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color</a:t>
            </a:r>
            <a:r>
              <a:rPr lang="en-IN" sz="3200" dirty="0"/>
              <a:t>='&lt;</a:t>
            </a:r>
            <a:r>
              <a:rPr lang="en-IN" sz="3200" dirty="0" err="1"/>
              <a:t>color</a:t>
            </a:r>
            <a:r>
              <a:rPr lang="en-IN" sz="3200" dirty="0"/>
              <a:t> abbreviation</a:t>
            </a:r>
            <a:r>
              <a:rPr lang="en-IN" sz="3200" dirty="0" smtClean="0"/>
              <a:t>&gt;',</a:t>
            </a:r>
          </a:p>
          <a:p>
            <a:pPr algn="l"/>
            <a:r>
              <a:rPr lang="en-US" sz="3200" dirty="0"/>
              <a:t>	</a:t>
            </a:r>
            <a:r>
              <a:rPr lang="en-US" sz="3200" dirty="0" smtClean="0"/>
              <a:t>    alpha=</a:t>
            </a:r>
            <a:r>
              <a:rPr lang="en-IN" sz="3200" dirty="0" smtClean="0"/>
              <a:t>&lt;float </a:t>
            </a:r>
            <a:r>
              <a:rPr lang="en-IN" sz="3200" dirty="0"/>
              <a:t>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  <a:endParaRPr lang="en-IN" sz="3200" dirty="0"/>
          </a:p>
          <a:p>
            <a:pPr algn="l"/>
            <a:r>
              <a:rPr lang="en-IN" sz="3200" dirty="0"/>
              <a:t>            marker='&lt;marker abbreviation&gt;')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92283" y="44254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52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An example </a:t>
            </a:r>
            <a:r>
              <a:rPr lang="en-IN" sz="3200" dirty="0" err="1"/>
              <a:t>plt.plot</a:t>
            </a:r>
            <a:r>
              <a:rPr lang="en-IN" sz="3200" dirty="0"/>
              <a:t>() function call including line </a:t>
            </a:r>
            <a:r>
              <a:rPr lang="en-IN" sz="3200" dirty="0" err="1"/>
              <a:t>color</a:t>
            </a:r>
            <a:r>
              <a:rPr lang="en-IN" sz="3200" dirty="0"/>
              <a:t>, line width, and line style options is: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 smtClean="0"/>
              <a:t>(x</a:t>
            </a:r>
            <a:r>
              <a:rPr lang="en-IN" sz="3200" dirty="0"/>
              <a:t>, y,</a:t>
            </a:r>
          </a:p>
          <a:p>
            <a:pPr algn="l"/>
            <a:r>
              <a:rPr lang="en-IN" sz="3200" dirty="0"/>
              <a:t>         linewidth=2.0,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linestyle</a:t>
            </a:r>
            <a:r>
              <a:rPr lang="en-IN" sz="3200" dirty="0"/>
              <a:t>='+',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color</a:t>
            </a:r>
            <a:r>
              <a:rPr lang="en-IN" sz="3200" dirty="0"/>
              <a:t>='b',</a:t>
            </a:r>
          </a:p>
          <a:p>
            <a:pPr algn="l"/>
            <a:r>
              <a:rPr lang="en-IN" sz="3200" dirty="0"/>
              <a:t>         alpha=0.5,</a:t>
            </a:r>
          </a:p>
          <a:p>
            <a:pPr algn="l"/>
            <a:r>
              <a:rPr lang="en-IN" sz="3200" dirty="0"/>
              <a:t>         marker='o')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77274" y="49405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229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275680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</a:t>
            </a:r>
            <a:r>
              <a:rPr lang="en-IN" sz="3200" b="1" dirty="0" smtClean="0"/>
              <a:t>line widths: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linewidth=&lt;float or </a:t>
            </a:r>
            <a:r>
              <a:rPr lang="en-IN" sz="3200" b="1" dirty="0" err="1">
                <a:solidFill>
                  <a:srgbClr val="00B0F0"/>
                </a:solidFill>
              </a:rPr>
              <a:t>int</a:t>
            </a:r>
            <a:r>
              <a:rPr lang="en-IN" sz="3200" b="1" dirty="0">
                <a:solidFill>
                  <a:srgbClr val="00B0F0"/>
                </a:solidFill>
              </a:rPr>
              <a:t>&gt;	</a:t>
            </a:r>
            <a:r>
              <a:rPr lang="en-IN" sz="3200" b="1" dirty="0" smtClean="0">
                <a:solidFill>
                  <a:srgbClr val="00B0F0"/>
                </a:solidFill>
              </a:rPr>
              <a:t>		Line </a:t>
            </a:r>
            <a:r>
              <a:rPr lang="en-IN" sz="3200" b="1" dirty="0" smtClean="0">
                <a:solidFill>
                  <a:srgbClr val="00B0F0"/>
                </a:solidFill>
              </a:rPr>
              <a:t>Width</a:t>
            </a:r>
          </a:p>
          <a:p>
            <a:pPr algn="l"/>
            <a:endParaRPr lang="en-IN" sz="3200" b="1" dirty="0">
              <a:solidFill>
                <a:srgbClr val="00B0F0"/>
              </a:solidFill>
            </a:endParaRPr>
          </a:p>
          <a:p>
            <a:pPr algn="l"/>
            <a:r>
              <a:rPr lang="en-IN" sz="3200" dirty="0"/>
              <a:t>0.5							0.5 pixels wide</a:t>
            </a:r>
          </a:p>
          <a:p>
            <a:pPr algn="l"/>
            <a:r>
              <a:rPr lang="en-IN" sz="3200" dirty="0"/>
              <a:t>1							1 pixel wide</a:t>
            </a:r>
          </a:p>
          <a:p>
            <a:pPr algn="l"/>
            <a:r>
              <a:rPr lang="en-IN" sz="3200" dirty="0"/>
              <a:t>1.5							1.5 pixels wide</a:t>
            </a:r>
          </a:p>
          <a:p>
            <a:pPr algn="l"/>
            <a:r>
              <a:rPr lang="en-IN" sz="3200" dirty="0"/>
              <a:t>2							2 pixels wide</a:t>
            </a:r>
          </a:p>
          <a:p>
            <a:pPr algn="l"/>
            <a:r>
              <a:rPr lang="en-IN" sz="3200" dirty="0"/>
              <a:t>3							3 pixels wide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24664" y="365267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50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5134012"/>
          </a:xfrm>
        </p:spPr>
        <p:txBody>
          <a:bodyPr/>
          <a:lstStyle/>
          <a:p>
            <a:pPr algn="l"/>
            <a:r>
              <a:rPr lang="en-IN" sz="3200" b="1" dirty="0" smtClean="0"/>
              <a:t>List </a:t>
            </a:r>
            <a:r>
              <a:rPr lang="en-IN" sz="3200" b="1" dirty="0"/>
              <a:t>of line </a:t>
            </a:r>
            <a:r>
              <a:rPr lang="en-IN" sz="3200" b="1" dirty="0" smtClean="0"/>
              <a:t>styles: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b="1" dirty="0" err="1">
                <a:solidFill>
                  <a:srgbClr val="00B0F0"/>
                </a:solidFill>
              </a:rPr>
              <a:t>linestyle</a:t>
            </a:r>
            <a:r>
              <a:rPr lang="en-IN" sz="3200" b="1" dirty="0">
                <a:solidFill>
                  <a:srgbClr val="00B0F0"/>
                </a:solidFill>
              </a:rPr>
              <a:t>='&lt;style abbreviation&gt;'	Line </a:t>
            </a:r>
            <a:r>
              <a:rPr lang="en-IN" sz="3200" b="1" dirty="0" smtClean="0">
                <a:solidFill>
                  <a:srgbClr val="00B0F0"/>
                </a:solidFill>
              </a:rPr>
              <a:t>Style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'-' or 'solid'					</a:t>
            </a:r>
            <a:r>
              <a:rPr lang="en-IN" sz="3200" dirty="0" smtClean="0"/>
              <a:t>solid </a:t>
            </a:r>
            <a:r>
              <a:rPr lang="en-IN" sz="3200" dirty="0"/>
              <a:t>line (default)</a:t>
            </a:r>
          </a:p>
          <a:p>
            <a:pPr algn="l"/>
            <a:r>
              <a:rPr lang="en-IN" sz="3200" dirty="0"/>
              <a:t>'--' or 'dashed'					dashed line</a:t>
            </a:r>
          </a:p>
          <a:p>
            <a:pPr algn="l"/>
            <a:r>
              <a:rPr lang="en-IN" sz="3200" dirty="0"/>
              <a:t>'-.' or '</a:t>
            </a:r>
            <a:r>
              <a:rPr lang="en-IN" sz="3200" dirty="0" err="1"/>
              <a:t>dashdot</a:t>
            </a:r>
            <a:r>
              <a:rPr lang="en-IN" sz="3200" dirty="0"/>
              <a:t>'					dash-dot line</a:t>
            </a:r>
          </a:p>
          <a:p>
            <a:pPr algn="l"/>
            <a:r>
              <a:rPr lang="en-IN" sz="3200" dirty="0"/>
              <a:t>':' or 'dotted'					</a:t>
            </a:r>
            <a:r>
              <a:rPr lang="en-IN" sz="3200" dirty="0" smtClean="0"/>
              <a:t>dotted </a:t>
            </a:r>
            <a:r>
              <a:rPr lang="en-IN" sz="3200" dirty="0"/>
              <a:t>line</a:t>
            </a:r>
          </a:p>
          <a:p>
            <a:pPr algn="l"/>
            <a:r>
              <a:rPr lang="en-IN" sz="3200" dirty="0"/>
              <a:t>'None' or ' ' or ''					no 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>
            <a:off x="137543" y="33951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=""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4336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5231</TotalTime>
  <Words>1136</Words>
  <Application>Microsoft Office PowerPoint</Application>
  <PresentationFormat>Widescreen</PresentationFormat>
  <Paragraphs>269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Adobe Fan Heiti Std B</vt:lpstr>
      <vt:lpstr>Arial Unicode MS</vt:lpstr>
      <vt:lpstr>Arial</vt:lpstr>
      <vt:lpstr>Calibri</vt:lpstr>
      <vt:lpstr>Gotham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Arvind</cp:lastModifiedBy>
  <cp:revision>285</cp:revision>
  <dcterms:created xsi:type="dcterms:W3CDTF">2018-04-24T17:14:44Z</dcterms:created>
  <dcterms:modified xsi:type="dcterms:W3CDTF">2020-06-09T18:53:19Z</dcterms:modified>
</cp:coreProperties>
</file>